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0" r:id="rId2"/>
    <p:sldId id="261" r:id="rId3"/>
    <p:sldId id="263" r:id="rId4"/>
    <p:sldId id="256" r:id="rId5"/>
    <p:sldId id="258" r:id="rId6"/>
    <p:sldId id="262" r:id="rId7"/>
    <p:sldId id="259" r:id="rId8"/>
    <p:sldId id="264" r:id="rId9"/>
    <p:sldId id="265" r:id="rId10"/>
    <p:sldId id="266" r:id="rId11"/>
    <p:sldId id="27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F79FD19-08FC-4386-961B-58EFE765F7B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29294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C708B00-B745-41BC-98FA-F6FFD58BE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2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71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3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02A7BBC-2DFB-4F09-9D45-ED3E44E437AC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6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0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26315A-9953-4DEE-8A94-B097D96C0718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4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06B58C-BE67-4F62-B18C-BBE755B94242}" type="slidenum">
              <a:t>7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ABCC72-F4A5-4929-9E5D-D3264DDBB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36D06C-CA03-4EB1-AC89-AC67BE07AE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1A0502-9B32-4E37-93F1-8344A23AFF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0FD74-FF50-4003-8881-5EFD8264E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D0665E-8AD3-4878-A865-8A156704C7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815182-2A2B-4FB2-AF14-24807FE951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05DB67-D231-459B-869E-1B4DB7EB37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EE83B-6745-4712-A079-53921BC3C5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0B4E22-0DA2-4C82-A755-7730D1BCAD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8DBBC-CA32-4F85-B0BE-6CE48B171D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F2C7CE-FC2A-497C-A660-BE53CC0CE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7E8AE6A-A852-480C-8389-EEFCCD26401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1522579"/>
          </a:xfrm>
        </p:spPr>
        <p:txBody>
          <a:bodyPr/>
          <a:lstStyle/>
          <a:p>
            <a:r>
              <a:rPr lang="en-US" sz="4800" dirty="0" smtClean="0"/>
              <a:t>CS 580 Research </a:t>
            </a:r>
            <a:r>
              <a:rPr lang="en-US" sz="4800" dirty="0"/>
              <a:t>P</a:t>
            </a:r>
            <a:r>
              <a:rPr lang="en-US" sz="4800" dirty="0" smtClean="0"/>
              <a:t>roject:</a:t>
            </a:r>
            <a:br>
              <a:rPr lang="en-US" sz="4800" dirty="0" smtClean="0"/>
            </a:br>
            <a:r>
              <a:rPr lang="en-US" sz="4800" dirty="0" smtClean="0"/>
              <a:t>Reinforcement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Aaron Yang, Mike Riches, Ruochen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6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583" y="2119439"/>
            <a:ext cx="4409377" cy="36473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Square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Move in 8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One move per 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Walls block moves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move diagonally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Random starting points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819" y="2119439"/>
            <a:ext cx="4729353" cy="31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Rules: Cat versus Mouse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343" y="1732464"/>
            <a:ext cx="5104321" cy="4802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Cat moves toward mouse.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Mouse moves toward cheese without getting caught.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Mouse gets the cheese: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mouseScore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Move cheese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If Cat gets the mouse:</a:t>
            </a:r>
          </a:p>
          <a:p>
            <a:pPr marL="1143000" lvl="1" indent="-457200"/>
            <a:r>
              <a:rPr lang="en-US" dirty="0" smtClean="0"/>
              <a:t>++</a:t>
            </a:r>
            <a:r>
              <a:rPr lang="en-US" dirty="0" err="1" smtClean="0"/>
              <a:t>catScore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Game over!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 ratio</a:t>
            </a:r>
            <a:endParaRPr 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939" t="13460" r="13681" b="2358"/>
          <a:stretch/>
        </p:blipFill>
        <p:spPr>
          <a:xfrm>
            <a:off x="5905851" y="2217807"/>
            <a:ext cx="3827487" cy="34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Gameplay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90" y="2432265"/>
            <a:ext cx="3457457" cy="3237015"/>
          </a:xfrm>
        </p:spPr>
      </p:pic>
    </p:spTree>
    <p:extLst>
      <p:ext uri="{BB962C8B-B14F-4D97-AF65-F5344CB8AC3E}">
        <p14:creationId xmlns:p14="http://schemas.microsoft.com/office/powerpoint/2010/main" val="28593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60078" y="1452631"/>
            <a:ext cx="7560469" cy="815113"/>
          </a:xfrm>
        </p:spPr>
        <p:txBody>
          <a:bodyPr/>
          <a:lstStyle/>
          <a:p>
            <a:r>
              <a:rPr lang="en-US" dirty="0" smtClean="0"/>
              <a:t>Q-Learning in this game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0078" y="3507870"/>
            <a:ext cx="7560469" cy="2163134"/>
          </a:xfrm>
        </p:spPr>
        <p:txBody>
          <a:bodyPr/>
          <a:lstStyle/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Choose an action</a:t>
            </a:r>
            <a:r>
              <a:rPr lang="en-US" dirty="0" smtClean="0">
                <a:solidFill>
                  <a:srgbClr val="FF0000"/>
                </a:solidFill>
              </a:rPr>
              <a:t>(move direction) </a:t>
            </a:r>
            <a:r>
              <a:rPr lang="en-US" dirty="0" smtClean="0"/>
              <a:t>base on </a:t>
            </a:r>
            <a:r>
              <a:rPr lang="en-US" dirty="0"/>
              <a:t>learned data(policy</a:t>
            </a:r>
            <a:r>
              <a:rPr lang="en-US" dirty="0" smtClean="0"/>
              <a:t>). </a:t>
            </a:r>
            <a:endParaRPr lang="en-US" dirty="0"/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Take the action and observe the reward.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Got cheese, Reward= +50 .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Caught by cat, Reward=-100.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Update Q-value for the state using </a:t>
            </a:r>
            <a:r>
              <a:rPr lang="en-US" dirty="0"/>
              <a:t>the observed </a:t>
            </a:r>
            <a:r>
              <a:rPr lang="en-US" dirty="0" smtClean="0"/>
              <a:t>reward</a:t>
            </a:r>
          </a:p>
          <a:p>
            <a:pPr marL="378013" indent="-378013" algn="l">
              <a:buFont typeface="+mj-lt"/>
              <a:buAutoNum type="arabicPeriod"/>
            </a:pPr>
            <a:r>
              <a:rPr lang="en-US" dirty="0" smtClean="0"/>
              <a:t>Go to Step 1.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85598" y="2393751"/>
            <a:ext cx="7108941" cy="123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88" dirty="0"/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Q-value: the evaluated value of moving mouse to 8 directions.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/>
              <a:t>State: positions of mouse, cat and cheese.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endParaRPr lang="en-US" sz="1984" dirty="0"/>
          </a:p>
        </p:txBody>
      </p:sp>
    </p:spTree>
    <p:extLst>
      <p:ext uri="{BB962C8B-B14F-4D97-AF65-F5344CB8AC3E}">
        <p14:creationId xmlns:p14="http://schemas.microsoft.com/office/powerpoint/2010/main" val="3381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043" y="1246555"/>
            <a:ext cx="8694539" cy="775308"/>
          </a:xfrm>
        </p:spPr>
        <p:txBody>
          <a:bodyPr/>
          <a:lstStyle/>
          <a:p>
            <a:r>
              <a:rPr lang="en-US" dirty="0" smtClean="0"/>
              <a:t>		Technique and Implementation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738" y="2163690"/>
            <a:ext cx="3649763" cy="414482"/>
          </a:xfrm>
        </p:spPr>
        <p:txBody>
          <a:bodyPr/>
          <a:lstStyle/>
          <a:p>
            <a:r>
              <a:rPr lang="en-US" dirty="0" smtClean="0"/>
              <a:t>Rabin’s framework and </a:t>
            </a:r>
            <a:r>
              <a:rPr lang="en-US" dirty="0" err="1" smtClean="0"/>
              <a:t>c++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234164" y="3356167"/>
            <a:ext cx="6188821" cy="2589146"/>
            <a:chOff x="1803400" y="2905163"/>
            <a:chExt cx="7485062" cy="3131439"/>
          </a:xfrm>
        </p:grpSpPr>
        <p:grpSp>
          <p:nvGrpSpPr>
            <p:cNvPr id="10" name="组合 9"/>
            <p:cNvGrpSpPr/>
            <p:nvPr/>
          </p:nvGrpSpPr>
          <p:grpSpPr>
            <a:xfrm>
              <a:off x="7154862" y="3809524"/>
              <a:ext cx="2133600" cy="2095500"/>
              <a:chOff x="5397500" y="2951399"/>
              <a:chExt cx="2133600" cy="261120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397500" y="2951399"/>
                <a:ext cx="2133600" cy="261120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88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924550" y="3398559"/>
                <a:ext cx="1295400" cy="484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 err="1"/>
                  <a:t>RLearner</a:t>
                </a:r>
                <a:endParaRPr lang="en-US" sz="1488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822950" y="4245094"/>
                <a:ext cx="1397000" cy="10184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88" dirty="0" err="1"/>
                  <a:t>RLPolicy</a:t>
                </a:r>
                <a:endParaRPr lang="en-US" sz="1488" dirty="0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1803400" y="4483009"/>
              <a:ext cx="1397000" cy="1270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RLWorld</a:t>
              </a:r>
              <a:endParaRPr lang="en-US" sz="1488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38600" y="2908299"/>
              <a:ext cx="2057400" cy="6858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88" dirty="0" err="1"/>
                <a:t>RLGame</a:t>
              </a:r>
              <a:endParaRPr lang="en-US" sz="1488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498830" y="2905163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run training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92389" y="2922499"/>
              <a:ext cx="1979612" cy="38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8" dirty="0"/>
                <a:t>Update UI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501900" y="3251199"/>
              <a:ext cx="5719762" cy="2785403"/>
              <a:chOff x="2501900" y="3251199"/>
              <a:chExt cx="5719762" cy="278540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76775" y="4748676"/>
                <a:ext cx="1485900" cy="388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query action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676775" y="5371068"/>
                <a:ext cx="1485900" cy="66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88" dirty="0"/>
                  <a:t>Update policy</a:t>
                </a:r>
              </a:p>
            </p:txBody>
          </p:sp>
          <p:cxnSp>
            <p:nvCxnSpPr>
              <p:cNvPr id="31" name="肘形连接符 30"/>
              <p:cNvCxnSpPr>
                <a:stCxn id="27" idx="3"/>
                <a:endCxn id="7" idx="0"/>
              </p:cNvCxnSpPr>
              <p:nvPr/>
            </p:nvCxnSpPr>
            <p:spPr>
              <a:xfrm>
                <a:off x="6096000" y="3251199"/>
                <a:ext cx="2125662" cy="55832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9" idx="0"/>
                <a:endCxn id="27" idx="1"/>
              </p:cNvCxnSpPr>
              <p:nvPr/>
            </p:nvCxnSpPr>
            <p:spPr>
              <a:xfrm rot="5400000" flipH="1" flipV="1">
                <a:off x="2654345" y="3098754"/>
                <a:ext cx="1231810" cy="15367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/>
            </p:nvCxnSpPr>
            <p:spPr>
              <a:xfrm>
                <a:off x="3322637" y="5155180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H="1">
                <a:off x="3335337" y="5371068"/>
                <a:ext cx="38322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文本框 53"/>
          <p:cNvSpPr txBox="1"/>
          <p:nvPr/>
        </p:nvSpPr>
        <p:spPr>
          <a:xfrm>
            <a:off x="6644221" y="2988272"/>
            <a:ext cx="3396173" cy="284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Rlearner</a:t>
            </a:r>
            <a:r>
              <a:rPr lang="en-US" sz="1984" dirty="0"/>
              <a:t>: run learning algorithm and update policy.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RLPolicy</a:t>
            </a:r>
            <a:r>
              <a:rPr lang="en-US" sz="1984" dirty="0"/>
              <a:t>: a database to store Q-value 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Rlworld</a:t>
            </a:r>
            <a:r>
              <a:rPr lang="en-US" sz="1984" dirty="0"/>
              <a:t>: a presentation of a game environment.</a:t>
            </a:r>
          </a:p>
          <a:p>
            <a:pPr marL="236258" indent="-236258">
              <a:buFont typeface="Arial" panose="020B0604020202020204" pitchFamily="34" charset="0"/>
              <a:buChar char="•"/>
            </a:pPr>
            <a:r>
              <a:rPr lang="en-US" sz="1984" dirty="0" err="1"/>
              <a:t>RLGame</a:t>
            </a:r>
            <a:r>
              <a:rPr lang="en-US" sz="1984" dirty="0"/>
              <a:t>: control the game overflow and maintain all setting.</a:t>
            </a:r>
          </a:p>
        </p:txBody>
      </p:sp>
    </p:spTree>
    <p:extLst>
      <p:ext uri="{BB962C8B-B14F-4D97-AF65-F5344CB8AC3E}">
        <p14:creationId xmlns:p14="http://schemas.microsoft.com/office/powerpoint/2010/main" val="1733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 time!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greedy and smart.</a:t>
            </a:r>
          </a:p>
          <a:p>
            <a:r>
              <a:rPr lang="en-US" dirty="0" smtClean="0"/>
              <a:t>Before and </a:t>
            </a:r>
            <a:r>
              <a:rPr lang="en-US" altLang="zh-CN" dirty="0" smtClean="0"/>
              <a:t>after training.</a:t>
            </a:r>
          </a:p>
          <a:p>
            <a:r>
              <a:rPr lang="en-US" dirty="0" smtClean="0"/>
              <a:t>The more iterations you run, the smarter mouse you will get.</a:t>
            </a:r>
          </a:p>
          <a:p>
            <a:r>
              <a:rPr lang="en-US" dirty="0" smtClean="0"/>
              <a:t>different terrains.</a:t>
            </a:r>
            <a:endParaRPr lang="en-US" altLang="zh-CN" dirty="0" smtClean="0"/>
          </a:p>
          <a:p>
            <a:r>
              <a:rPr lang="en-US" dirty="0" smtClean="0"/>
              <a:t>When reward is larger than penalty, mouse will go for the cheese no matter what.</a:t>
            </a:r>
          </a:p>
          <a:p>
            <a:r>
              <a:rPr lang="en-US" dirty="0" smtClean="0"/>
              <a:t>Other factors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Games using reinforcement learning</a:t>
            </a:r>
            <a:endParaRPr/>
          </a:p>
        </p:txBody>
      </p:sp>
      <p:sp>
        <p:nvSpPr>
          <p:cNvPr id="69" name="CustomShape 2"/>
          <p:cNvSpPr/>
          <p:nvPr/>
        </p:nvSpPr>
        <p:spPr>
          <a:xfrm>
            <a:off x="1352520" y="1280160"/>
            <a:ext cx="9071280" cy="4384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Board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Strategy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Fighting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Racing games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In research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7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Board games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GO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Backgammon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2" name="图片 71"/>
          <p:cNvPicPr/>
          <p:nvPr/>
        </p:nvPicPr>
        <p:blipFill>
          <a:blip r:embed="rId2"/>
          <a:stretch>
            <a:fillRect/>
          </a:stretch>
        </p:blipFill>
        <p:spPr>
          <a:xfrm>
            <a:off x="425520" y="3320640"/>
            <a:ext cx="4511880" cy="2348280"/>
          </a:xfrm>
          <a:prstGeom prst="rect">
            <a:avLst/>
          </a:prstGeom>
        </p:spPr>
      </p:pic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966400"/>
            <a:ext cx="4571640" cy="29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Strategy games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Wargus</a:t>
            </a:r>
            <a:endParaRPr/>
          </a:p>
        </p:txBody>
      </p:sp>
      <p:pic>
        <p:nvPicPr>
          <p:cNvPr id="76" name="图片 75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2651760"/>
            <a:ext cx="4510440" cy="33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Fighting games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Tao Feng</a:t>
            </a:r>
            <a:endParaRPr/>
          </a:p>
        </p:txBody>
      </p:sp>
      <p:pic>
        <p:nvPicPr>
          <p:cNvPr id="79" name="图片 78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1572120"/>
            <a:ext cx="2437560" cy="3456720"/>
          </a:xfrm>
          <a:prstGeom prst="rect">
            <a:avLst/>
          </a:prstGeom>
        </p:spPr>
      </p:pic>
      <p:pic>
        <p:nvPicPr>
          <p:cNvPr id="80" name="图片 7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520" y="2920680"/>
            <a:ext cx="4761720" cy="35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What is RL?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Why use it?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Implementation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Experimental results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Real world scenarios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Demos!</a:t>
            </a:r>
          </a:p>
          <a:p>
            <a:pPr lvl="0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46" y="109728"/>
            <a:ext cx="2203951" cy="1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Racing games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Project Gotham Racing 3</a:t>
            </a:r>
            <a:endParaRPr/>
          </a:p>
        </p:txBody>
      </p:sp>
      <p:pic>
        <p:nvPicPr>
          <p:cNvPr id="83" name="图片 8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651760"/>
            <a:ext cx="5303160" cy="3831840"/>
          </a:xfrm>
          <a:prstGeom prst="rect">
            <a:avLst/>
          </a:prstGeom>
        </p:spPr>
      </p:pic>
      <p:pic>
        <p:nvPicPr>
          <p:cNvPr id="84" name="图片 83"/>
          <p:cNvPicPr/>
          <p:nvPr/>
        </p:nvPicPr>
        <p:blipFill>
          <a:blip r:embed="rId3"/>
          <a:stretch>
            <a:fillRect/>
          </a:stretch>
        </p:blipFill>
        <p:spPr>
          <a:xfrm>
            <a:off x="7132320" y="1571400"/>
            <a:ext cx="2756160" cy="39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/>
              <a:t>In research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World of Warcraft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Unreal tournament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/>
              <a:t>CIvilizatin</a:t>
            </a:r>
            <a:endParaRPr/>
          </a:p>
        </p:txBody>
      </p:sp>
      <p:pic>
        <p:nvPicPr>
          <p:cNvPr id="87" name="图片 86"/>
          <p:cNvPicPr/>
          <p:nvPr/>
        </p:nvPicPr>
        <p:blipFill>
          <a:blip r:embed="rId2"/>
          <a:stretch>
            <a:fillRect/>
          </a:stretch>
        </p:blipFill>
        <p:spPr>
          <a:xfrm>
            <a:off x="5669280" y="2194560"/>
            <a:ext cx="3749040" cy="2560320"/>
          </a:xfrm>
          <a:prstGeom prst="rect">
            <a:avLst/>
          </a:prstGeom>
        </p:spPr>
      </p:pic>
      <p:pic>
        <p:nvPicPr>
          <p:cNvPr id="88" name="图片 87"/>
          <p:cNvPicPr/>
          <p:nvPr/>
        </p:nvPicPr>
        <p:blipFill>
          <a:blip r:embed="rId3"/>
          <a:stretch>
            <a:fillRect/>
          </a:stretch>
        </p:blipFill>
        <p:spPr>
          <a:xfrm>
            <a:off x="1266840" y="3474720"/>
            <a:ext cx="3945240" cy="2819880"/>
          </a:xfrm>
          <a:prstGeom prst="rect">
            <a:avLst/>
          </a:prstGeom>
        </p:spPr>
      </p:pic>
      <p:pic>
        <p:nvPicPr>
          <p:cNvPr id="89" name="图片 88"/>
          <p:cNvPicPr/>
          <p:nvPr/>
        </p:nvPicPr>
        <p:blipFill>
          <a:blip r:embed="rId4"/>
          <a:stretch>
            <a:fillRect/>
          </a:stretch>
        </p:blipFill>
        <p:spPr>
          <a:xfrm>
            <a:off x="5702400" y="5029200"/>
            <a:ext cx="3715920" cy="24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390832"/>
            <a:ext cx="9071640" cy="438480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RL teaches an AI agent how to play a game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Simulates “Cause-and-effect”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Unsupervised learning</a:t>
            </a:r>
          </a:p>
          <a:p>
            <a:pPr lvl="0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25" y="54576"/>
            <a:ext cx="2509936" cy="17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What is RL?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>
          <a:xfrm>
            <a:off x="503999" y="2000688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Stores, updates, and uses a Policy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Policy provides best action for a given game state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“Q-value” is assigned to each possible action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 or failure influences the Q-value for an action taken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“Cause-and-effect”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Repeat successful actions</a:t>
            </a:r>
          </a:p>
          <a:p>
            <a:pPr lvl="1"/>
            <a:r>
              <a:rPr lang="en-US" dirty="0" smtClean="0"/>
              <a:t>Avoid unsuccessful actions</a:t>
            </a:r>
          </a:p>
          <a:p>
            <a:pPr lvl="0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60" y="43132"/>
            <a:ext cx="1901953" cy="1851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Benefits of RL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Agents provide challenging gameplay</a:t>
            </a:r>
          </a:p>
          <a:p>
            <a:pPr lvl="1"/>
            <a:r>
              <a:rPr lang="en-US" dirty="0" smtClean="0"/>
              <a:t>RL can respond to player's actions</a:t>
            </a:r>
          </a:p>
          <a:p>
            <a:pPr lvl="1"/>
            <a:r>
              <a:rPr lang="en-US" dirty="0" smtClean="0"/>
              <a:t>RL can provide better challenges</a:t>
            </a:r>
          </a:p>
          <a:p>
            <a:pPr lvl="1"/>
            <a:r>
              <a:rPr lang="en-US" dirty="0" smtClean="0"/>
              <a:t>More replay value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Produce intelligent “agents”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Provide challenging gameplay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Add replay value</a:t>
            </a:r>
          </a:p>
          <a:p>
            <a:pPr lvl="1"/>
            <a:r>
              <a:rPr lang="en-US" dirty="0" smtClean="0"/>
              <a:t>Respond to player's style and choices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2" y="109728"/>
            <a:ext cx="2171867" cy="1627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Implementation choices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Can be used offline or online – or both!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Game state representation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Pick and choose the parameters you think should apply</a:t>
            </a:r>
          </a:p>
          <a:p>
            <a:pPr lvl="1"/>
            <a:r>
              <a:rPr lang="en-US" dirty="0" smtClean="0"/>
              <a:t>Represent only the state that applies to RL agent</a:t>
            </a:r>
          </a:p>
          <a:p>
            <a:pPr lvl="1"/>
            <a:r>
              <a:rPr lang="en-US" dirty="0" smtClean="0"/>
              <a:t>Must represent all possible combinations</a:t>
            </a:r>
          </a:p>
          <a:p>
            <a:pPr lvl="1"/>
            <a:r>
              <a:rPr lang="en-US" dirty="0" smtClean="0"/>
              <a:t>Memory storage: size vs. speed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38" y="85344"/>
            <a:ext cx="2349343" cy="16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 smtClean="0"/>
              <a:t>RL Challenges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Many “epochs” required</a:t>
            </a:r>
          </a:p>
          <a:p>
            <a:pPr lvl="1"/>
            <a:r>
              <a:rPr lang="en-US" dirty="0" smtClean="0"/>
              <a:t>Bake smart agents</a:t>
            </a:r>
          </a:p>
          <a:p>
            <a:pPr lvl="1"/>
            <a:r>
              <a:rPr lang="en-US" dirty="0" smtClean="0"/>
              <a:t>Can still use gameplay</a:t>
            </a:r>
          </a:p>
          <a:p>
            <a:pPr lvl="1"/>
            <a:endParaRPr lang="en-US" sz="1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Balancing new choices vs. learned choices</a:t>
            </a:r>
          </a:p>
          <a:p>
            <a:pPr lvl="1"/>
            <a:r>
              <a:rPr lang="en-US" dirty="0" smtClean="0"/>
              <a:t>Learned methods might not fit new situations</a:t>
            </a:r>
          </a:p>
          <a:p>
            <a:pPr lvl="1"/>
            <a:r>
              <a:rPr lang="en-US" dirty="0" smtClean="0"/>
              <a:t>Use randomness to introduce new methods</a:t>
            </a:r>
          </a:p>
          <a:p>
            <a:pPr lvl="1"/>
            <a:endParaRPr lang="en-US" sz="1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Pick best algorithm</a:t>
            </a:r>
          </a:p>
          <a:p>
            <a:pPr lvl="1"/>
            <a:r>
              <a:rPr lang="en-US" dirty="0"/>
              <a:t>Q-Learning</a:t>
            </a:r>
          </a:p>
          <a:p>
            <a:pPr lvl="1"/>
            <a:r>
              <a:rPr lang="en-US" dirty="0" smtClean="0"/>
              <a:t>SARSA</a:t>
            </a:r>
          </a:p>
          <a:p>
            <a:pPr lvl="1"/>
            <a:r>
              <a:rPr lang="en-US" dirty="0" smtClean="0"/>
              <a:t>???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53" y="85344"/>
            <a:ext cx="2695450" cy="168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>
          <a:xfrm>
            <a:off x="503999" y="2037264"/>
            <a:ext cx="9071640" cy="4384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Q-value: </a:t>
            </a:r>
            <a:r>
              <a:rPr lang="en-US" sz="2400" dirty="0" smtClean="0"/>
              <a:t>The potential value </a:t>
            </a:r>
            <a:r>
              <a:rPr lang="en-US" sz="2400" dirty="0"/>
              <a:t>of taking </a:t>
            </a:r>
            <a:r>
              <a:rPr lang="en-US" sz="2400" dirty="0" smtClean="0"/>
              <a:t>a particular action, given a particular state of the game.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Higher Q-value == better 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Q-Learning workflow: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Choose best action by looking in the policy.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Take the action.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Observe the reward value, if any.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Update the Q-value for that action in that game state, using the observed reward.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On the next turn, start again at Step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Sarsa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0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556</Words>
  <Application>Microsoft Office PowerPoint</Application>
  <PresentationFormat>Custom</PresentationFormat>
  <Paragraphs>138</Paragraphs>
  <Slides>21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Microsoft YaHei</vt:lpstr>
      <vt:lpstr>Arial</vt:lpstr>
      <vt:lpstr>Calibri</vt:lpstr>
      <vt:lpstr>Mangal</vt:lpstr>
      <vt:lpstr>Segoe UI</vt:lpstr>
      <vt:lpstr>StarSymbol</vt:lpstr>
      <vt:lpstr>Tahoma</vt:lpstr>
      <vt:lpstr>Times New Roman</vt:lpstr>
      <vt:lpstr>Default</vt:lpstr>
      <vt:lpstr>CS 580 Research Project: Reinforcement Learning</vt:lpstr>
      <vt:lpstr>Reinforcement Learning</vt:lpstr>
      <vt:lpstr>What is RL?</vt:lpstr>
      <vt:lpstr>What is RL?</vt:lpstr>
      <vt:lpstr>Benefits of RL</vt:lpstr>
      <vt:lpstr>Implementation choices</vt:lpstr>
      <vt:lpstr>RL Challenges</vt:lpstr>
      <vt:lpstr>Q-Learning</vt:lpstr>
      <vt:lpstr>Sarsa</vt:lpstr>
      <vt:lpstr>Rules: Cat versus Mouse</vt:lpstr>
      <vt:lpstr>Rules: Cat versus Mouse</vt:lpstr>
      <vt:lpstr>Gameplay demo</vt:lpstr>
      <vt:lpstr>Q-Learning in this game</vt:lpstr>
      <vt:lpstr>  Technique and Implementation</vt:lpstr>
      <vt:lpstr>Show time!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Mike Riches</dc:creator>
  <cp:lastModifiedBy>Mike Riches</cp:lastModifiedBy>
  <cp:revision>30</cp:revision>
  <dcterms:created xsi:type="dcterms:W3CDTF">2014-07-13T15:52:40Z</dcterms:created>
  <dcterms:modified xsi:type="dcterms:W3CDTF">2014-07-15T05:40:11Z</dcterms:modified>
</cp:coreProperties>
</file>